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1"/>
  </p:sldMasterIdLst>
  <p:notesMasterIdLst>
    <p:notesMasterId r:id="rId18"/>
  </p:notesMasterIdLst>
  <p:handoutMasterIdLst>
    <p:handoutMasterId r:id="rId19"/>
  </p:handoutMasterIdLst>
  <p:sldIdLst>
    <p:sldId id="431" r:id="rId2"/>
    <p:sldId id="400" r:id="rId3"/>
    <p:sldId id="442" r:id="rId4"/>
    <p:sldId id="450" r:id="rId5"/>
    <p:sldId id="459" r:id="rId6"/>
    <p:sldId id="451" r:id="rId7"/>
    <p:sldId id="445" r:id="rId8"/>
    <p:sldId id="446" r:id="rId9"/>
    <p:sldId id="447" r:id="rId10"/>
    <p:sldId id="453" r:id="rId11"/>
    <p:sldId id="457" r:id="rId12"/>
    <p:sldId id="458" r:id="rId13"/>
    <p:sldId id="448" r:id="rId14"/>
    <p:sldId id="449" r:id="rId15"/>
    <p:sldId id="452" r:id="rId16"/>
    <p:sldId id="460" r:id="rId17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E52E8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E52E8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E52E8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E52E8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E52E8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E52E8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E52E8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E52E8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E52E8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3831"/>
    <a:srgbClr val="37424A"/>
    <a:srgbClr val="163831"/>
    <a:srgbClr val="CBC7B7"/>
    <a:srgbClr val="0098A1"/>
    <a:srgbClr val="AD007C"/>
    <a:srgbClr val="79C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768" autoAdjust="0"/>
    <p:restoredTop sz="94660"/>
  </p:normalViewPr>
  <p:slideViewPr>
    <p:cSldViewPr>
      <p:cViewPr varScale="1">
        <p:scale>
          <a:sx n="69" d="100"/>
          <a:sy n="69" d="100"/>
        </p:scale>
        <p:origin x="16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l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r">
              <a:spcBef>
                <a:spcPct val="20000"/>
              </a:spcBef>
              <a:defRPr sz="1200"/>
            </a:lvl1pPr>
          </a:lstStyle>
          <a:p>
            <a:pPr>
              <a:defRPr/>
            </a:pPr>
            <a:fld id="{844CEC24-1C17-4E8A-9080-57231D35AEDA}" type="datetimeFigureOut">
              <a:rPr lang="fr-FR"/>
              <a:pPr>
                <a:defRPr/>
              </a:pPr>
              <a:t>14/12/2021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l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r">
              <a:spcBef>
                <a:spcPct val="20000"/>
              </a:spcBef>
              <a:defRPr sz="1200"/>
            </a:lvl1pPr>
          </a:lstStyle>
          <a:p>
            <a:pPr>
              <a:defRPr/>
            </a:pPr>
            <a:fld id="{AAD6C0E4-E452-406D-B601-0958352999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034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2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91C0A5-226C-40EA-80BC-2296F6DD9B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9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852019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pPr algn="r"/>
            <a:r>
              <a:rPr lang="fr-FR" altLang="fr-FR" sz="1200"/>
              <a:t>07/13/101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852019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 anchor="b"/>
          <a:lstStyle/>
          <a:p>
            <a:pPr algn="r"/>
            <a:r>
              <a:rPr lang="fr-FR" altLang="fr-FR" sz="1200"/>
              <a:t>3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9950"/>
            <a:ext cx="4627563" cy="347186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1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9" y="4713434"/>
            <a:ext cx="4984962" cy="44687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852019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pPr algn="r"/>
            <a:r>
              <a:rPr lang="fr-FR" altLang="fr-FR" sz="1200"/>
              <a:t>07/13/101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852019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 anchor="b"/>
          <a:lstStyle/>
          <a:p>
            <a:pPr algn="r"/>
            <a:r>
              <a:rPr lang="fr-FR" altLang="fr-FR" sz="1200"/>
              <a:t>3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9950"/>
            <a:ext cx="4627563" cy="347186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1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9" y="4713434"/>
            <a:ext cx="4984962" cy="44687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2593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852019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pPr algn="r"/>
            <a:r>
              <a:rPr lang="fr-FR" altLang="fr-FR" sz="1200"/>
              <a:t>07/13/101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852019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 anchor="b"/>
          <a:lstStyle/>
          <a:p>
            <a:pPr algn="r"/>
            <a:r>
              <a:rPr lang="fr-FR" altLang="fr-FR" sz="1200"/>
              <a:t>3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9950"/>
            <a:ext cx="4627563" cy="347186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1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9" y="4713434"/>
            <a:ext cx="4984962" cy="44687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98931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852019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pPr algn="r"/>
            <a:r>
              <a:rPr lang="fr-FR" altLang="fr-FR" sz="1200"/>
              <a:t>07/13/101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852019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 anchor="b"/>
          <a:lstStyle/>
          <a:p>
            <a:pPr algn="r"/>
            <a:r>
              <a:rPr lang="fr-FR" altLang="fr-FR" sz="1200"/>
              <a:t>3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9950"/>
            <a:ext cx="4627563" cy="347186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1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9" y="4713434"/>
            <a:ext cx="4984962" cy="44687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7988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852019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pPr algn="r"/>
            <a:r>
              <a:rPr lang="fr-FR" altLang="fr-FR" sz="1200"/>
              <a:t>07/13/101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852019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 anchor="b"/>
          <a:lstStyle/>
          <a:p>
            <a:pPr algn="r"/>
            <a:r>
              <a:rPr lang="fr-FR" altLang="fr-FR" sz="1200"/>
              <a:t>3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9950"/>
            <a:ext cx="4627563" cy="347186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1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9" y="4713434"/>
            <a:ext cx="4984962" cy="44687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6593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852019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pPr algn="r"/>
            <a:r>
              <a:rPr lang="fr-FR" altLang="fr-FR" sz="1200"/>
              <a:t>07/13/101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852019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 anchor="b"/>
          <a:lstStyle/>
          <a:p>
            <a:pPr algn="r"/>
            <a:r>
              <a:rPr lang="fr-FR" altLang="fr-FR" sz="1200"/>
              <a:t>3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9950"/>
            <a:ext cx="4627563" cy="347186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1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9" y="4713434"/>
            <a:ext cx="4984962" cy="44687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120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852019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pPr algn="r"/>
            <a:r>
              <a:rPr lang="fr-FR" altLang="fr-FR" sz="1200"/>
              <a:t>07/13/101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852019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 anchor="b"/>
          <a:lstStyle/>
          <a:p>
            <a:pPr algn="r"/>
            <a:r>
              <a:rPr lang="fr-FR" altLang="fr-FR" sz="1200"/>
              <a:t>3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9950"/>
            <a:ext cx="4627563" cy="347186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1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9" y="4713434"/>
            <a:ext cx="4984962" cy="44687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759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852019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pPr algn="r"/>
            <a:r>
              <a:rPr lang="fr-FR" altLang="fr-FR" sz="1200"/>
              <a:t>07/13/101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852019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 anchor="b"/>
          <a:lstStyle/>
          <a:p>
            <a:pPr algn="r"/>
            <a:r>
              <a:rPr lang="fr-FR" altLang="fr-FR" sz="1200"/>
              <a:t>3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9950"/>
            <a:ext cx="4627563" cy="347186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1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9" y="4713434"/>
            <a:ext cx="4984962" cy="44687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037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852019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pPr algn="r"/>
            <a:r>
              <a:rPr lang="fr-FR" altLang="fr-FR" sz="1200"/>
              <a:t>07/13/101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852019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 anchor="b"/>
          <a:lstStyle/>
          <a:p>
            <a:pPr algn="r"/>
            <a:r>
              <a:rPr lang="fr-FR" altLang="fr-FR" sz="1200"/>
              <a:t>3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9950"/>
            <a:ext cx="4627563" cy="347186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1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9" y="4713434"/>
            <a:ext cx="4984962" cy="44687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228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852019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pPr algn="r"/>
            <a:r>
              <a:rPr lang="fr-FR" altLang="fr-FR" sz="1200"/>
              <a:t>07/13/101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852019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 anchor="b"/>
          <a:lstStyle/>
          <a:p>
            <a:pPr algn="r"/>
            <a:r>
              <a:rPr lang="fr-FR" altLang="fr-FR" sz="1200"/>
              <a:t>3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9950"/>
            <a:ext cx="4627563" cy="347186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1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9" y="4713434"/>
            <a:ext cx="4984962" cy="44687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584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852019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pPr algn="r"/>
            <a:r>
              <a:rPr lang="fr-FR" altLang="fr-FR" sz="1200"/>
              <a:t>07/13/101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852019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 anchor="b"/>
          <a:lstStyle/>
          <a:p>
            <a:pPr algn="r"/>
            <a:r>
              <a:rPr lang="fr-FR" altLang="fr-FR" sz="1200"/>
              <a:t>3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9950"/>
            <a:ext cx="4627563" cy="347186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1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9" y="4713434"/>
            <a:ext cx="4984962" cy="44687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41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852019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pPr algn="r"/>
            <a:r>
              <a:rPr lang="fr-FR" altLang="fr-FR" sz="1200"/>
              <a:t>07/13/101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852019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 anchor="b"/>
          <a:lstStyle/>
          <a:p>
            <a:pPr algn="r"/>
            <a:r>
              <a:rPr lang="fr-FR" altLang="fr-FR" sz="1200"/>
              <a:t>3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9950"/>
            <a:ext cx="4627563" cy="347186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1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9" y="4713434"/>
            <a:ext cx="4984962" cy="44687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777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852019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pPr algn="r"/>
            <a:r>
              <a:rPr lang="fr-FR" altLang="fr-FR" sz="1200"/>
              <a:t>07/13/101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852019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 anchor="b"/>
          <a:lstStyle/>
          <a:p>
            <a:pPr algn="r"/>
            <a:r>
              <a:rPr lang="fr-FR" altLang="fr-FR" sz="1200"/>
              <a:t>3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9950"/>
            <a:ext cx="4627563" cy="347186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1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9" y="4713434"/>
            <a:ext cx="4984962" cy="44687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587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852019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pPr algn="r"/>
            <a:r>
              <a:rPr lang="fr-FR" altLang="fr-FR" sz="1200"/>
              <a:t>07/13/101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852019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2" tIns="44443" rIns="90472" bIns="44443" anchor="b"/>
          <a:lstStyle/>
          <a:p>
            <a:pPr algn="r"/>
            <a:r>
              <a:rPr lang="fr-FR" altLang="fr-FR" sz="1200"/>
              <a:t>3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2" rIns="91426" bIns="45712" anchor="ctr"/>
          <a:lstStyle/>
          <a:p>
            <a:endParaRPr lang="fr-FR"/>
          </a:p>
        </p:txBody>
      </p:sp>
      <p:sp>
        <p:nvSpPr>
          <p:cNvPr id="28160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5850" y="869950"/>
            <a:ext cx="4627563" cy="347186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1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9" y="4713434"/>
            <a:ext cx="4984962" cy="44687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2" tIns="44443" rIns="90472" bIns="44443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1853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rgbClr val="DE3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fd_transparent_rouge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 bwMode="auto">
          <a:xfrm>
            <a:off x="1476375" y="2349500"/>
            <a:ext cx="503238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cteur droit 6"/>
          <p:cNvCxnSpPr/>
          <p:nvPr/>
        </p:nvCxnSpPr>
        <p:spPr bwMode="auto">
          <a:xfrm>
            <a:off x="1476375" y="3500438"/>
            <a:ext cx="503238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475656" y="2492896"/>
            <a:ext cx="7200800" cy="432048"/>
          </a:xfrm>
          <a:prstGeom prst="rect">
            <a:avLst/>
          </a:prstGeom>
        </p:spPr>
        <p:txBody>
          <a:bodyPr tIns="0" rIns="0" bIns="0"/>
          <a:lstStyle>
            <a:lvl1pPr algn="l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7200800" cy="28803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1475656" y="3645024"/>
            <a:ext cx="7200800" cy="11521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 algn="l">
              <a:buFontTx/>
              <a:buNone/>
              <a:defRPr sz="1600"/>
            </a:lvl4pPr>
            <a:lvl5pPr algn="l">
              <a:buFontTx/>
              <a:buNone/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4443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817E-E4C3-4CD2-B547-93CDF6D78B97}" type="datetime2">
              <a:rPr lang="fr-FR"/>
              <a:pPr>
                <a:defRPr/>
              </a:pPr>
              <a:t>mardi 14 décembre 2021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D6AFD-0DC8-427E-9E41-D046D2C7F71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92" y="260648"/>
            <a:ext cx="654673" cy="7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97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3024336" cy="995710"/>
          </a:xfrm>
        </p:spPr>
        <p:txBody>
          <a:bodyPr tIns="108000" anchor="t"/>
          <a:lstStyle>
            <a:lvl1pPr algn="l">
              <a:defRPr sz="2000" b="1">
                <a:solidFill>
                  <a:srgbClr val="DE383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5896" y="273050"/>
            <a:ext cx="50405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7544" y="1268760"/>
            <a:ext cx="3024336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282A-537A-44A9-9033-2F802FA86640}" type="datetime2">
              <a:rPr lang="fr-FR"/>
              <a:pPr>
                <a:defRPr/>
              </a:pPr>
              <a:t>mardi 14 décembre 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50B6-6068-434B-B84E-A861FDFD61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69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logo_petit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333375"/>
            <a:ext cx="3238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4800600"/>
            <a:ext cx="58326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619672" y="332656"/>
            <a:ext cx="5832648" cy="4394919"/>
          </a:xfrm>
        </p:spPr>
        <p:txBody>
          <a:bodyPr lIns="0" tIns="0" rIns="0" bIns="468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19672" y="5367338"/>
            <a:ext cx="5832648" cy="804862"/>
          </a:xfrm>
        </p:spPr>
        <p:txBody>
          <a:bodyPr lIns="0" tIns="46800" bIns="468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10AB-F249-481D-8F3F-266A67E95176}" type="datetime2">
              <a:rPr lang="fr-FR"/>
              <a:pPr>
                <a:defRPr/>
              </a:pPr>
              <a:t>mardi 14 décembre 2021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47FF-DA50-4A47-9FEB-58BC476785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1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076" y="256230"/>
            <a:ext cx="646521" cy="72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62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CA3D-3ED6-4967-A61A-F5D191A01E57}" type="datetime2">
              <a:rPr lang="fr-FR"/>
              <a:pPr>
                <a:defRPr/>
              </a:pPr>
              <a:t>mardi 14 décembre 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FD09-A5DB-4012-AD95-593AD021F04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87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12F99-F1C2-44A2-9C40-83276FC543A0}" type="datetime2">
              <a:rPr lang="fr-FR"/>
              <a:pPr>
                <a:defRPr/>
              </a:pPr>
              <a:t>mardi 14 décembre 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91EC1-19C2-44D7-ADDD-3FFDD35BDE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61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374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fd_transparent_rouge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10"/>
          <p:cNvCxnSpPr>
            <a:cxnSpLocks noChangeShapeType="1"/>
          </p:cNvCxnSpPr>
          <p:nvPr/>
        </p:nvCxnSpPr>
        <p:spPr bwMode="auto">
          <a:xfrm>
            <a:off x="1476375" y="2349500"/>
            <a:ext cx="503238" cy="0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eur droit 11"/>
          <p:cNvCxnSpPr>
            <a:cxnSpLocks noChangeShapeType="1"/>
          </p:cNvCxnSpPr>
          <p:nvPr/>
        </p:nvCxnSpPr>
        <p:spPr bwMode="auto">
          <a:xfrm>
            <a:off x="1476375" y="3500438"/>
            <a:ext cx="503238" cy="0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475656" y="2492896"/>
            <a:ext cx="7200800" cy="432048"/>
          </a:xfrm>
          <a:prstGeom prst="rect">
            <a:avLst/>
          </a:prstGeom>
        </p:spPr>
        <p:txBody>
          <a:bodyPr tIns="0" rIns="0" bIns="0"/>
          <a:lstStyle>
            <a:lvl1pPr algn="l">
              <a:defRPr sz="2800" b="1">
                <a:solidFill>
                  <a:srgbClr val="DE3831"/>
                </a:solidFill>
                <a:latin typeface="Calibri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7200800" cy="28803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1475656" y="3645024"/>
            <a:ext cx="7200800" cy="11521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 algn="l">
              <a:buFontTx/>
              <a:buNone/>
              <a:defRPr sz="1600"/>
            </a:lvl4pPr>
            <a:lvl5pPr algn="l">
              <a:buFontTx/>
              <a:buNone/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1826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fd_transparent_rouge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10"/>
          <p:cNvCxnSpPr>
            <a:cxnSpLocks noChangeShapeType="1"/>
          </p:cNvCxnSpPr>
          <p:nvPr/>
        </p:nvCxnSpPr>
        <p:spPr bwMode="auto">
          <a:xfrm>
            <a:off x="1476375" y="2349500"/>
            <a:ext cx="503238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eur droit 11"/>
          <p:cNvCxnSpPr>
            <a:cxnSpLocks noChangeShapeType="1"/>
          </p:cNvCxnSpPr>
          <p:nvPr/>
        </p:nvCxnSpPr>
        <p:spPr bwMode="auto">
          <a:xfrm>
            <a:off x="1476375" y="3500438"/>
            <a:ext cx="503238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475656" y="2492896"/>
            <a:ext cx="7200800" cy="432048"/>
          </a:xfrm>
          <a:prstGeom prst="rect">
            <a:avLst/>
          </a:prstGeom>
        </p:spPr>
        <p:txBody>
          <a:bodyPr tIns="0" rIns="0" bIns="0"/>
          <a:lstStyle>
            <a:lvl1pPr algn="l">
              <a:defRPr sz="2800" b="1">
                <a:solidFill>
                  <a:srgbClr val="DE3831"/>
                </a:solidFill>
                <a:latin typeface="Calibri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7200800" cy="28803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>
              <a:buNone/>
              <a:defRPr sz="2000">
                <a:solidFill>
                  <a:srgbClr val="37424A"/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1475656" y="3645024"/>
            <a:ext cx="7200800" cy="11521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1600" baseline="0">
                <a:solidFill>
                  <a:srgbClr val="37424A"/>
                </a:solidFill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 algn="l">
              <a:buFontTx/>
              <a:buNone/>
              <a:defRPr sz="1600"/>
            </a:lvl4pPr>
            <a:lvl5pPr algn="l">
              <a:buFontTx/>
              <a:buNone/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8705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fd_transparent_rouge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10"/>
          <p:cNvCxnSpPr>
            <a:cxnSpLocks noChangeShapeType="1"/>
          </p:cNvCxnSpPr>
          <p:nvPr/>
        </p:nvCxnSpPr>
        <p:spPr bwMode="auto">
          <a:xfrm>
            <a:off x="1476375" y="2349500"/>
            <a:ext cx="503238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eur droit 11"/>
          <p:cNvCxnSpPr>
            <a:cxnSpLocks noChangeShapeType="1"/>
          </p:cNvCxnSpPr>
          <p:nvPr/>
        </p:nvCxnSpPr>
        <p:spPr bwMode="auto">
          <a:xfrm>
            <a:off x="1476375" y="3500438"/>
            <a:ext cx="503238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475656" y="2492896"/>
            <a:ext cx="7200800" cy="432048"/>
          </a:xfrm>
          <a:prstGeom prst="rect">
            <a:avLst/>
          </a:prstGeom>
        </p:spPr>
        <p:txBody>
          <a:bodyPr tIns="0" rIns="0" bIns="0"/>
          <a:lstStyle>
            <a:lvl1pPr algn="l">
              <a:defRPr sz="2800" b="1">
                <a:solidFill>
                  <a:srgbClr val="DE3831"/>
                </a:solidFill>
                <a:latin typeface="Calibri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7200800" cy="28803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>
              <a:buNone/>
              <a:defRPr sz="2000">
                <a:solidFill>
                  <a:srgbClr val="37424A"/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 dirty="0" smtClean="0"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1475656" y="3645024"/>
            <a:ext cx="7200800" cy="11521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1600" baseline="0">
                <a:solidFill>
                  <a:srgbClr val="37424A"/>
                </a:solidFill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 algn="l">
              <a:buFontTx/>
              <a:buNone/>
              <a:defRPr sz="1600"/>
            </a:lvl4pPr>
            <a:lvl5pPr algn="l">
              <a:buFontTx/>
              <a:buNone/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220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44900"/>
            <a:ext cx="9144000" cy="3213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fr-FR"/>
          </a:p>
        </p:txBody>
      </p:sp>
      <p:pic>
        <p:nvPicPr>
          <p:cNvPr id="5" name="Image 10" descr="section_gr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3625850"/>
            <a:ext cx="52641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11"/>
          <p:cNvCxnSpPr>
            <a:cxnSpLocks noChangeShapeType="1"/>
          </p:cNvCxnSpPr>
          <p:nvPr/>
        </p:nvCxnSpPr>
        <p:spPr bwMode="auto">
          <a:xfrm>
            <a:off x="468313" y="2492375"/>
            <a:ext cx="503237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eur droit 12"/>
          <p:cNvCxnSpPr>
            <a:cxnSpLocks noChangeShapeType="1"/>
          </p:cNvCxnSpPr>
          <p:nvPr/>
        </p:nvCxnSpPr>
        <p:spPr bwMode="auto">
          <a:xfrm>
            <a:off x="468313" y="3644900"/>
            <a:ext cx="503237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Image 13" descr="logo_petit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333375"/>
            <a:ext cx="3238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208912" cy="432048"/>
          </a:xfrm>
        </p:spPr>
        <p:txBody>
          <a:bodyPr tIns="0" rIns="0" bIns="0">
            <a:normAutofit/>
          </a:bodyPr>
          <a:lstStyle>
            <a:lvl1pPr>
              <a:defRPr sz="2800" b="1">
                <a:solidFill>
                  <a:srgbClr val="DE383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208912" cy="288032"/>
          </a:xfrm>
        </p:spPr>
        <p:txBody>
          <a:bodyPr lIns="0" anchor="ctr">
            <a:noAutofit/>
          </a:bodyPr>
          <a:lstStyle>
            <a:lvl1pPr marL="0" indent="0" algn="l">
              <a:buNone/>
              <a:defRPr sz="2000">
                <a:solidFill>
                  <a:srgbClr val="3742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857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DC705-36E6-4A29-9D35-C3C2352E6CBB}" type="datetime2">
              <a:rPr lang="fr-FR"/>
              <a:pPr>
                <a:defRPr/>
              </a:pPr>
              <a:t>mardi 14 décembre 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D8EE2-17D5-4E4B-B033-C1BDD1687D2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27" y="255407"/>
            <a:ext cx="646521" cy="72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56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3E1F-0612-419E-9C86-E59700FF1B0A}" type="datetime2">
              <a:rPr lang="fr-FR"/>
              <a:pPr>
                <a:defRPr/>
              </a:pPr>
              <a:t>mardi 14 décembre 2021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A378-3E2B-4FC6-B75E-231DD1C9B99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646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E38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E38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2E7F9-C70B-4C0F-BAF9-D360ABF86528}" type="datetime2">
              <a:rPr lang="fr-FR"/>
              <a:pPr>
                <a:defRPr/>
              </a:pPr>
              <a:t>mardi 14 décembre 2021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A0B3-69F9-421E-AA2D-850C2076CC1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90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D5C0-1EA5-4242-AAF8-1253B7E8D1C8}" type="datetime2">
              <a:rPr lang="fr-FR"/>
              <a:pPr>
                <a:defRPr/>
              </a:pPr>
              <a:t>mardi 14 décembre 2021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1A1E-870A-40D2-95A6-32FC12170EE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911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7559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8313" y="1557338"/>
            <a:ext cx="82073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68313" y="6381750"/>
            <a:ext cx="1727200" cy="3603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spcBef>
                <a:spcPct val="20000"/>
              </a:spcBef>
              <a:defRPr sz="1000" b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1456138-B258-455C-B246-DFAFC65338A0}" type="datetime2">
              <a:rPr lang="fr-FR"/>
              <a:pPr>
                <a:defRPr/>
              </a:pPr>
              <a:t>mardi 14 décembre 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195513" y="6381750"/>
            <a:ext cx="5400675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20000"/>
              </a:spcBef>
              <a:defRPr sz="1000" b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96188" y="6381750"/>
            <a:ext cx="1079500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20000"/>
              </a:spcBef>
              <a:defRPr sz="1000" b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3230A85-6CD6-4511-AAF6-F9C4AF01F86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31" name="Image 6" descr="logo_petit-02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333375"/>
            <a:ext cx="3238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468313" y="1196975"/>
            <a:ext cx="8207375" cy="0"/>
          </a:xfrm>
          <a:prstGeom prst="line">
            <a:avLst/>
          </a:prstGeom>
          <a:ln w="6350">
            <a:solidFill>
              <a:srgbClr val="3742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8" r:id="rId11"/>
    <p:sldLayoutId id="2147483789" r:id="rId12"/>
    <p:sldLayoutId id="2147483782" r:id="rId13"/>
    <p:sldLayoutId id="2147483790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37424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7424A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7424A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7424A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7424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7424A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7424A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7424A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7424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E3831"/>
        </a:buClr>
        <a:buFont typeface="Arial" charset="0"/>
        <a:buChar char="•"/>
        <a:defRPr sz="3200" kern="1200">
          <a:solidFill>
            <a:srgbClr val="37424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E3831"/>
        </a:buClr>
        <a:buFont typeface="Calibri" pitchFamily="34" charset="0"/>
        <a:buChar char="→"/>
        <a:defRPr sz="2800" kern="1200">
          <a:solidFill>
            <a:srgbClr val="37424A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E3831"/>
        </a:buClr>
        <a:buFont typeface="Calibri" pitchFamily="34" charset="0"/>
        <a:buChar char="–"/>
        <a:defRPr sz="2400" kern="1200">
          <a:solidFill>
            <a:srgbClr val="37424A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7424A"/>
        </a:buClr>
        <a:buFont typeface="Arial" charset="0"/>
        <a:buChar char="+"/>
        <a:defRPr sz="2000" kern="1200">
          <a:solidFill>
            <a:srgbClr val="37424A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7424A"/>
        </a:buClr>
        <a:buFont typeface="Arial" charset="0"/>
        <a:buChar char="›"/>
        <a:defRPr sz="2000" kern="1200">
          <a:solidFill>
            <a:srgbClr val="3742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4"/>
          <p:cNvSpPr>
            <a:spLocks noGrp="1"/>
          </p:cNvSpPr>
          <p:nvPr>
            <p:ph type="ctrTitle"/>
          </p:nvPr>
        </p:nvSpPr>
        <p:spPr>
          <a:xfrm>
            <a:off x="1403648" y="2780928"/>
            <a:ext cx="7199313" cy="792088"/>
          </a:xfrm>
        </p:spPr>
        <p:txBody>
          <a:bodyPr/>
          <a:lstStyle/>
          <a:p>
            <a:r>
              <a:rPr lang="fr-FR" altLang="fr-FR" sz="4000" dirty="0" smtClean="0"/>
              <a:t>La surveillance de la mortalité bovine en France</a:t>
            </a:r>
            <a:br>
              <a:rPr lang="fr-FR" altLang="fr-FR" sz="4000" dirty="0" smtClean="0"/>
            </a:br>
            <a:endParaRPr lang="fr-FR" altLang="fr-FR" sz="4000" dirty="0"/>
          </a:p>
        </p:txBody>
      </p:sp>
      <p:sp>
        <p:nvSpPr>
          <p:cNvPr id="13316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475656" y="4149080"/>
            <a:ext cx="7199313" cy="1368549"/>
          </a:xfrm>
        </p:spPr>
        <p:txBody>
          <a:bodyPr/>
          <a:lstStyle/>
          <a:p>
            <a:pPr eaLnBrk="1" hangingPunct="1"/>
            <a:r>
              <a:rPr lang="fr-FR" altLang="fr-FR" sz="2400" b="1" dirty="0" smtClean="0"/>
              <a:t>Gilles Pison</a:t>
            </a:r>
          </a:p>
          <a:p>
            <a:pPr eaLnBrk="1" hangingPunct="1"/>
            <a:endParaRPr lang="fr-FR" altLang="fr-FR" sz="2000" b="1" dirty="0" smtClean="0"/>
          </a:p>
          <a:p>
            <a:pPr eaLnBrk="1" hangingPunct="1"/>
            <a:r>
              <a:rPr lang="fr-FR" altLang="fr-FR" dirty="0" smtClean="0"/>
              <a:t>Muséum national d’histoire naturelle – Musée de l’Homme</a:t>
            </a:r>
          </a:p>
          <a:p>
            <a:pPr eaLnBrk="1" hangingPunct="1"/>
            <a:r>
              <a:rPr lang="fr-FR" altLang="fr-FR" dirty="0" smtClean="0"/>
              <a:t>et  Institut national d’études démographiques</a:t>
            </a:r>
          </a:p>
          <a:p>
            <a:pPr eaLnBrk="1" hangingPunct="1"/>
            <a:endParaRPr lang="fr-FR" altLang="fr-FR" dirty="0"/>
          </a:p>
          <a:p>
            <a:r>
              <a:rPr lang="fr-FR" altLang="fr-FR" sz="1200" dirty="0" smtClean="0"/>
              <a:t>Colloque </a:t>
            </a:r>
            <a:r>
              <a:rPr lang="fr-FR" altLang="fr-FR" sz="1200" i="1" dirty="0" smtClean="0"/>
              <a:t>Mesurer la (sur-) mortalité en contexte de crises sanitaires</a:t>
            </a:r>
            <a:r>
              <a:rPr lang="fr-FR" altLang="fr-FR" sz="1200" dirty="0" smtClean="0"/>
              <a:t>, </a:t>
            </a:r>
            <a:r>
              <a:rPr lang="fr-FR" altLang="fr-FR" sz="1200" dirty="0" err="1" smtClean="0"/>
              <a:t>Ined</a:t>
            </a:r>
            <a:r>
              <a:rPr lang="fr-FR" altLang="fr-FR" sz="1200" dirty="0" smtClean="0"/>
              <a:t>, 15 octobre 2021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548680"/>
            <a:ext cx="4607794" cy="14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2743200" y="3048000"/>
            <a:ext cx="350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u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Char char="F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611560" y="1340768"/>
            <a:ext cx="8532440" cy="53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Exemples de rapports hebdomadaires</a:t>
            </a:r>
            <a:endParaRPr lang="fr-FR" altLang="fr-FR" sz="1800" b="0" dirty="0">
              <a:solidFill>
                <a:srgbClr val="37424A"/>
              </a:solidFill>
            </a:endParaRP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endParaRPr lang="fr-FR" altLang="fr-FR" sz="1800" b="0" dirty="0">
              <a:solidFill>
                <a:srgbClr val="37424A"/>
              </a:solidFill>
              <a:latin typeface="+mn-lt"/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 bwMode="auto">
          <a:xfrm>
            <a:off x="468313" y="188640"/>
            <a:ext cx="7559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7424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9pPr>
          </a:lstStyle>
          <a:p>
            <a:r>
              <a:rPr lang="fr-FR" altLang="fr-FR" b="0" dirty="0" smtClean="0"/>
              <a:t>L’observatoire de la mortalité bovine</a:t>
            </a:r>
          </a:p>
        </p:txBody>
      </p:sp>
    </p:spTree>
    <p:extLst>
      <p:ext uri="{BB962C8B-B14F-4D97-AF65-F5344CB8AC3E}">
        <p14:creationId xmlns:p14="http://schemas.microsoft.com/office/powerpoint/2010/main" val="2313017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2743200" y="3048000"/>
            <a:ext cx="350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u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Char char="F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6477000" y="1340768"/>
            <a:ext cx="2666999" cy="53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800" b="0" dirty="0" smtClean="0">
                <a:solidFill>
                  <a:srgbClr val="37424A"/>
                </a:solidFill>
                <a:latin typeface="+mn-lt"/>
              </a:rPr>
              <a:t>Projet de carte html interactive (version 2020)</a:t>
            </a:r>
          </a:p>
          <a:p>
            <a:pPr marL="3429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endParaRPr lang="fr-FR" altLang="fr-FR" sz="1000" b="0" dirty="0">
              <a:solidFill>
                <a:srgbClr val="37424A"/>
              </a:solidFill>
              <a:latin typeface="+mn-lt"/>
            </a:endParaRPr>
          </a:p>
          <a:p>
            <a:pPr marL="3429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000" b="0" dirty="0">
                <a:solidFill>
                  <a:srgbClr val="37424A"/>
                </a:solidFill>
                <a:latin typeface="+mn-lt"/>
              </a:rPr>
              <a:t>Repris de : </a:t>
            </a:r>
            <a:r>
              <a:rPr lang="fr-FR" sz="1000" b="0" dirty="0">
                <a:solidFill>
                  <a:srgbClr val="37424A"/>
                </a:solidFill>
                <a:latin typeface="+mn-lt"/>
              </a:rPr>
              <a:t>Sala et al., 2020 Front. </a:t>
            </a:r>
            <a:r>
              <a:rPr lang="fr-FR" sz="1000" b="0" dirty="0" err="1">
                <a:solidFill>
                  <a:srgbClr val="37424A"/>
                </a:solidFill>
                <a:latin typeface="+mn-lt"/>
              </a:rPr>
              <a:t>Vet</a:t>
            </a:r>
            <a:r>
              <a:rPr lang="fr-FR" sz="1000" b="0" dirty="0">
                <a:solidFill>
                  <a:srgbClr val="37424A"/>
                </a:solidFill>
                <a:latin typeface="+mn-lt"/>
              </a:rPr>
              <a:t>. </a:t>
            </a:r>
            <a:r>
              <a:rPr lang="fr-FR" sz="1000" b="0" dirty="0" err="1">
                <a:solidFill>
                  <a:srgbClr val="37424A"/>
                </a:solidFill>
                <a:latin typeface="+mn-lt"/>
              </a:rPr>
              <a:t>Sci</a:t>
            </a:r>
            <a:r>
              <a:rPr lang="fr-FR" sz="1000" b="0" dirty="0">
                <a:solidFill>
                  <a:srgbClr val="37424A"/>
                </a:solidFill>
                <a:latin typeface="+mn-lt"/>
              </a:rPr>
              <a:t>. 6:453.  </a:t>
            </a:r>
            <a:r>
              <a:rPr lang="fr-FR" sz="1000" b="0" dirty="0" err="1">
                <a:solidFill>
                  <a:srgbClr val="37424A"/>
                </a:solidFill>
                <a:latin typeface="+mn-lt"/>
              </a:rPr>
              <a:t>doi</a:t>
            </a:r>
            <a:r>
              <a:rPr lang="fr-FR" sz="1000" b="0" dirty="0">
                <a:solidFill>
                  <a:srgbClr val="37424A"/>
                </a:solidFill>
                <a:latin typeface="+mn-lt"/>
              </a:rPr>
              <a:t>: 10.3389/fvets.2019.00453 </a:t>
            </a:r>
            <a:endParaRPr lang="fr-FR" altLang="fr-FR" sz="1000" b="0" dirty="0">
              <a:solidFill>
                <a:srgbClr val="37424A"/>
              </a:solidFill>
              <a:latin typeface="+mn-lt"/>
            </a:endParaRPr>
          </a:p>
          <a:p>
            <a:pPr marL="3429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endParaRPr lang="fr-FR" altLang="fr-FR" sz="1000" b="0" dirty="0">
              <a:solidFill>
                <a:srgbClr val="37424A"/>
              </a:solidFill>
              <a:latin typeface="+mn-lt"/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 bwMode="auto">
          <a:xfrm>
            <a:off x="468313" y="188640"/>
            <a:ext cx="7559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7424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9pPr>
          </a:lstStyle>
          <a:p>
            <a:r>
              <a:rPr lang="fr-FR" altLang="fr-FR" b="0" dirty="0" smtClean="0"/>
              <a:t>L’observatoire de la mortalité bovine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5014"/>
            <a:ext cx="6409357" cy="501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46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2743200" y="3048000"/>
            <a:ext cx="350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u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Char char="F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468314" y="1340768"/>
            <a:ext cx="8675686" cy="53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800" b="0" dirty="0">
                <a:solidFill>
                  <a:srgbClr val="37424A"/>
                </a:solidFill>
                <a:latin typeface="+mn-lt"/>
              </a:rPr>
              <a:t>C</a:t>
            </a:r>
            <a:r>
              <a:rPr lang="fr-FR" altLang="fr-FR" sz="2800" b="0" dirty="0" smtClean="0">
                <a:solidFill>
                  <a:srgbClr val="37424A"/>
                </a:solidFill>
                <a:latin typeface="+mn-lt"/>
              </a:rPr>
              <a:t>artes pour le rapport national (projet, version 2020)</a:t>
            </a:r>
          </a:p>
          <a:p>
            <a:pPr marL="3429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800" b="0" dirty="0" smtClean="0">
                <a:solidFill>
                  <a:srgbClr val="37424A"/>
                </a:solidFill>
                <a:latin typeface="+mn-lt"/>
              </a:rPr>
              <a:t>Source : </a:t>
            </a:r>
            <a:r>
              <a:rPr lang="fr-FR" sz="2800" b="0" dirty="0">
                <a:solidFill>
                  <a:schemeClr val="tx1"/>
                </a:solidFill>
                <a:latin typeface="+mn-lt"/>
              </a:rPr>
              <a:t>Sala et al. 2020 </a:t>
            </a:r>
            <a:endParaRPr lang="fr-FR" altLang="fr-FR" sz="2800" b="0" dirty="0">
              <a:solidFill>
                <a:srgbClr val="37424A"/>
              </a:solidFill>
            </a:endParaRP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endParaRPr lang="fr-FR" altLang="fr-FR" sz="2800" b="0" dirty="0">
              <a:solidFill>
                <a:srgbClr val="37424A"/>
              </a:solidFill>
              <a:latin typeface="+mn-lt"/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 bwMode="auto">
          <a:xfrm>
            <a:off x="468313" y="188640"/>
            <a:ext cx="7559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7424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9pPr>
          </a:lstStyle>
          <a:p>
            <a:r>
              <a:rPr lang="fr-FR" altLang="fr-FR" b="0" dirty="0" smtClean="0"/>
              <a:t>L’observatoire de la mortalité bovine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1817581"/>
            <a:ext cx="8367908" cy="4236254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95537" y="6098397"/>
            <a:ext cx="8748463" cy="43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b="0" dirty="0" smtClean="0">
                <a:solidFill>
                  <a:srgbClr val="37424A"/>
                </a:solidFill>
                <a:latin typeface="+mn-lt"/>
              </a:rPr>
              <a:t>Repris de : </a:t>
            </a:r>
            <a:r>
              <a:rPr lang="fr-FR" b="0" dirty="0">
                <a:solidFill>
                  <a:schemeClr val="tx1"/>
                </a:solidFill>
                <a:latin typeface="+mn-lt"/>
              </a:rPr>
              <a:t>Sala et al., 2020 </a:t>
            </a:r>
            <a:r>
              <a:rPr lang="fr-FR" b="0" i="1" dirty="0">
                <a:solidFill>
                  <a:schemeClr val="tx1"/>
                </a:solidFill>
                <a:latin typeface="+mn-lt"/>
              </a:rPr>
              <a:t>Front. </a:t>
            </a:r>
            <a:r>
              <a:rPr lang="fr-FR" b="0" i="1" dirty="0" err="1">
                <a:solidFill>
                  <a:schemeClr val="tx1"/>
                </a:solidFill>
                <a:latin typeface="+mn-lt"/>
              </a:rPr>
              <a:t>Vet</a:t>
            </a:r>
            <a:r>
              <a:rPr lang="fr-FR" b="0" i="1" dirty="0">
                <a:solidFill>
                  <a:schemeClr val="tx1"/>
                </a:solidFill>
                <a:latin typeface="+mn-lt"/>
              </a:rPr>
              <a:t>. </a:t>
            </a:r>
            <a:r>
              <a:rPr lang="fr-FR" b="0" i="1" dirty="0" err="1">
                <a:solidFill>
                  <a:schemeClr val="tx1"/>
                </a:solidFill>
                <a:latin typeface="+mn-lt"/>
              </a:rPr>
              <a:t>Sci</a:t>
            </a:r>
            <a:r>
              <a:rPr lang="fr-FR" b="0" i="1" dirty="0">
                <a:solidFill>
                  <a:schemeClr val="tx1"/>
                </a:solidFill>
                <a:latin typeface="+mn-lt"/>
              </a:rPr>
              <a:t>.</a:t>
            </a:r>
            <a:r>
              <a:rPr lang="fr-FR" b="0" dirty="0">
                <a:solidFill>
                  <a:schemeClr val="tx1"/>
                </a:solidFill>
                <a:latin typeface="+mn-lt"/>
              </a:rPr>
              <a:t> 6:453</a:t>
            </a:r>
            <a:r>
              <a:rPr lang="fr-FR" b="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fr-FR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b="0" dirty="0" err="1" smtClean="0">
                <a:solidFill>
                  <a:schemeClr val="tx1"/>
                </a:solidFill>
                <a:latin typeface="+mn-lt"/>
              </a:rPr>
              <a:t>doi</a:t>
            </a:r>
            <a:r>
              <a:rPr lang="fr-FR" b="0" dirty="0">
                <a:solidFill>
                  <a:schemeClr val="tx1"/>
                </a:solidFill>
                <a:latin typeface="+mn-lt"/>
              </a:rPr>
              <a:t>: 10.3389/fvets.2019.00453 </a:t>
            </a:r>
            <a:endParaRPr lang="fr-FR" altLang="fr-FR" b="0" dirty="0">
              <a:solidFill>
                <a:schemeClr val="tx1"/>
              </a:solidFill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endParaRPr lang="fr-FR" altLang="fr-FR" sz="1800" b="0" dirty="0">
              <a:solidFill>
                <a:srgbClr val="37424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3346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2743200" y="3048000"/>
            <a:ext cx="350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u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Char char="F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611560" y="1340768"/>
            <a:ext cx="8532440" cy="53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>
                <a:solidFill>
                  <a:srgbClr val="37424A"/>
                </a:solidFill>
                <a:latin typeface="+mn-lt"/>
              </a:rPr>
              <a:t>Un outil prêt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Testé en 2018 et 2019 dans 10 départements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Mais pas encore déployé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 bwMode="auto">
          <a:xfrm>
            <a:off x="468313" y="188640"/>
            <a:ext cx="7559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7424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9pPr>
          </a:lstStyle>
          <a:p>
            <a:r>
              <a:rPr lang="fr-FR" altLang="fr-FR" b="0" dirty="0" smtClean="0"/>
              <a:t>L’observatoire de la mortalité bovine</a:t>
            </a:r>
          </a:p>
        </p:txBody>
      </p:sp>
    </p:spTree>
    <p:extLst>
      <p:ext uri="{BB962C8B-B14F-4D97-AF65-F5344CB8AC3E}">
        <p14:creationId xmlns:p14="http://schemas.microsoft.com/office/powerpoint/2010/main" val="921845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2743200" y="3048000"/>
            <a:ext cx="350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u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Char char="F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611560" y="1340768"/>
            <a:ext cx="8532440" cy="53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>
                <a:solidFill>
                  <a:srgbClr val="37424A"/>
                </a:solidFill>
                <a:latin typeface="+mn-lt"/>
              </a:rPr>
              <a:t>Concernant la cause de décès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>
                <a:solidFill>
                  <a:srgbClr val="37424A"/>
                </a:solidFill>
                <a:latin typeface="+mn-lt"/>
              </a:rPr>
              <a:t>Pas renseignée pour l’instant dans l’outil 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>
                <a:solidFill>
                  <a:srgbClr val="37424A"/>
                </a:solidFill>
                <a:latin typeface="+mn-lt"/>
              </a:rPr>
              <a:t>Un développement futur</a:t>
            </a:r>
          </a:p>
          <a:p>
            <a:pPr marL="3429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>
                <a:solidFill>
                  <a:srgbClr val="37424A"/>
                </a:solidFill>
                <a:latin typeface="+mn-lt"/>
              </a:rPr>
              <a:t>La cause </a:t>
            </a: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pourrait être </a:t>
            </a:r>
            <a:r>
              <a:rPr lang="fr-FR" altLang="fr-FR" sz="3200" b="0" dirty="0">
                <a:solidFill>
                  <a:srgbClr val="37424A"/>
                </a:solidFill>
                <a:latin typeface="+mn-lt"/>
              </a:rPr>
              <a:t>renseignée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Par l’ajout d’un champ « cause du décès »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Dans la fiche d’appel ou la fiche d’enlèvement du cadavre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Renseignée par l’éleveur et/ou l’équarrisseur</a:t>
            </a:r>
          </a:p>
          <a:p>
            <a:pPr marL="3429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>
                <a:solidFill>
                  <a:srgbClr val="37424A"/>
                </a:solidFill>
                <a:latin typeface="+mn-lt"/>
              </a:rPr>
              <a:t>Avantage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>
                <a:solidFill>
                  <a:srgbClr val="37424A"/>
                </a:solidFill>
                <a:latin typeface="+mn-lt"/>
              </a:rPr>
              <a:t>une remontée rapide : à J+1 ou J+8</a:t>
            </a:r>
          </a:p>
          <a:p>
            <a:pPr marL="3429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>
                <a:solidFill>
                  <a:srgbClr val="37424A"/>
                </a:solidFill>
                <a:latin typeface="+mn-lt"/>
              </a:rPr>
              <a:t>Limite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>
                <a:solidFill>
                  <a:srgbClr val="37424A"/>
                </a:solidFill>
                <a:latin typeface="+mn-lt"/>
              </a:rPr>
              <a:t>un diagnostic </a:t>
            </a: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approximatif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>
                <a:solidFill>
                  <a:srgbClr val="37424A"/>
                </a:solidFill>
                <a:latin typeface="+mn-lt"/>
              </a:rPr>
              <a:t>m</a:t>
            </a: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ais utile pour comprendre les excès de mortalité et suivre les épidémies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 bwMode="auto">
          <a:xfrm>
            <a:off x="468313" y="188640"/>
            <a:ext cx="7559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7424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9pPr>
          </a:lstStyle>
          <a:p>
            <a:r>
              <a:rPr lang="fr-FR" altLang="fr-FR" b="0" dirty="0" smtClean="0"/>
              <a:t>L’observatoire de la mortalité bovine</a:t>
            </a:r>
          </a:p>
        </p:txBody>
      </p:sp>
    </p:spTree>
    <p:extLst>
      <p:ext uri="{BB962C8B-B14F-4D97-AF65-F5344CB8AC3E}">
        <p14:creationId xmlns:p14="http://schemas.microsoft.com/office/powerpoint/2010/main" val="2759653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2743200" y="3048000"/>
            <a:ext cx="350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u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Char char="F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611560" y="1340768"/>
            <a:ext cx="8532440" cy="53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La surveillance de la mortalité des humains et des bovins</a:t>
            </a:r>
            <a:endParaRPr lang="fr-FR" altLang="fr-FR" sz="3200" b="0" dirty="0">
              <a:solidFill>
                <a:srgbClr val="37424A"/>
              </a:solidFill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>
                <a:solidFill>
                  <a:srgbClr val="37424A"/>
                </a:solidFill>
                <a:latin typeface="+mn-lt"/>
              </a:rPr>
              <a:t>L</a:t>
            </a: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es crises chez les uns et les autres font évoluer les deux systèmes </a:t>
            </a:r>
            <a:r>
              <a:rPr lang="fr-FR" altLang="fr-FR" sz="1800" b="0" smtClean="0">
                <a:solidFill>
                  <a:srgbClr val="37424A"/>
                </a:solidFill>
                <a:latin typeface="+mn-lt"/>
              </a:rPr>
              <a:t>de surveillance (ex </a:t>
            </a: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:  crise de « la vache folle », canicule </a:t>
            </a:r>
            <a:r>
              <a:rPr lang="fr-FR" altLang="fr-FR" sz="1800" b="0" smtClean="0">
                <a:solidFill>
                  <a:srgbClr val="37424A"/>
                </a:solidFill>
                <a:latin typeface="+mn-lt"/>
              </a:rPr>
              <a:t>de 2003)</a:t>
            </a:r>
            <a:endParaRPr lang="fr-FR" altLang="fr-FR" sz="1800" b="0" dirty="0" smtClean="0">
              <a:solidFill>
                <a:srgbClr val="37424A"/>
              </a:solidFill>
              <a:latin typeface="+mn-lt"/>
            </a:endParaRPr>
          </a:p>
          <a:p>
            <a:pPr marL="3429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Avantage du système chez les humains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Les causes de décès sont mieux connues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Mais avec des délais de remontée et de traitement importants</a:t>
            </a:r>
          </a:p>
          <a:p>
            <a:pPr marL="3429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Avantage</a:t>
            </a:r>
            <a:r>
              <a:rPr lang="fr-FR" altLang="fr-FR" sz="3200" b="0" dirty="0">
                <a:solidFill>
                  <a:srgbClr val="37424A"/>
                </a:solidFill>
                <a:latin typeface="+mn-lt"/>
              </a:rPr>
              <a:t> du </a:t>
            </a: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(futur) système </a:t>
            </a:r>
            <a:r>
              <a:rPr lang="fr-FR" altLang="fr-FR" sz="3200" b="0" dirty="0">
                <a:solidFill>
                  <a:srgbClr val="37424A"/>
                </a:solidFill>
                <a:latin typeface="+mn-lt"/>
              </a:rPr>
              <a:t>chez les </a:t>
            </a: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bovins</a:t>
            </a:r>
            <a:endParaRPr lang="fr-FR" altLang="fr-FR" sz="3200" b="0" dirty="0">
              <a:solidFill>
                <a:srgbClr val="37424A"/>
              </a:solidFill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Une identification et un repérage plus facile des individus :</a:t>
            </a:r>
          </a:p>
          <a:p>
            <a:pPr marL="1714500" lvl="3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b="0" dirty="0" smtClean="0">
                <a:solidFill>
                  <a:srgbClr val="37424A"/>
                </a:solidFill>
                <a:latin typeface="+mn-lt"/>
              </a:rPr>
              <a:t>numéro de l’individu aux oreilles - moins de double comptes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Le niveau exploitation (ferme) toujours connu (</a:t>
            </a:r>
            <a:r>
              <a:rPr lang="fr-FR" altLang="fr-FR" sz="1800" b="0" dirty="0" err="1" smtClean="0">
                <a:solidFill>
                  <a:srgbClr val="37424A"/>
                </a:solidFill>
                <a:latin typeface="+mn-lt"/>
              </a:rPr>
              <a:t>cf</a:t>
            </a: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 niveau </a:t>
            </a:r>
            <a:r>
              <a:rPr lang="fr-FR" altLang="fr-FR" sz="1800" b="0" dirty="0" err="1" smtClean="0">
                <a:solidFill>
                  <a:srgbClr val="37424A"/>
                </a:solidFill>
                <a:latin typeface="+mn-lt"/>
              </a:rPr>
              <a:t>Ehpad</a:t>
            </a: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)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>
                <a:solidFill>
                  <a:srgbClr val="37424A"/>
                </a:solidFill>
              </a:rPr>
              <a:t>Une remontée plus rapide des </a:t>
            </a:r>
            <a:r>
              <a:rPr lang="fr-FR" altLang="fr-FR" sz="1800" b="0" dirty="0" smtClean="0">
                <a:solidFill>
                  <a:srgbClr val="37424A"/>
                </a:solidFill>
              </a:rPr>
              <a:t>décès</a:t>
            </a:r>
            <a:endParaRPr lang="fr-FR" altLang="fr-FR" sz="1800" b="0" dirty="0" smtClean="0">
              <a:solidFill>
                <a:srgbClr val="37424A"/>
              </a:solidFill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Une cartographie fine des excès de mortalité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Une possibilité d’alerter et d’agir vite au niveau local</a:t>
            </a:r>
            <a:endParaRPr lang="fr-FR" altLang="fr-FR" sz="1800" b="0" dirty="0">
              <a:solidFill>
                <a:srgbClr val="37424A"/>
              </a:solidFill>
              <a:latin typeface="+mn-lt"/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 bwMode="auto">
          <a:xfrm>
            <a:off x="468313" y="188640"/>
            <a:ext cx="7559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7424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9pPr>
          </a:lstStyle>
          <a:p>
            <a:r>
              <a:rPr lang="fr-FR" altLang="fr-FR" b="0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72410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6"/>
          <p:cNvSpPr txBox="1">
            <a:spLocks/>
          </p:cNvSpPr>
          <p:nvPr/>
        </p:nvSpPr>
        <p:spPr>
          <a:xfrm>
            <a:off x="353800" y="3933056"/>
            <a:ext cx="8249161" cy="136854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1000" b="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fr-FR" altLang="fr-FR" sz="4400" b="1" dirty="0" smtClean="0">
                <a:solidFill>
                  <a:srgbClr val="000000"/>
                </a:solidFill>
              </a:rPr>
              <a:t>Gilles Pison</a:t>
            </a:r>
          </a:p>
          <a:p>
            <a:pPr algn="ctr"/>
            <a:r>
              <a:rPr lang="fr-FR" altLang="fr-FR" sz="3600" dirty="0" smtClean="0">
                <a:solidFill>
                  <a:srgbClr val="0070C0"/>
                </a:solidFill>
              </a:rPr>
              <a:t>pison@ined.fr</a:t>
            </a:r>
          </a:p>
          <a:p>
            <a:pPr algn="ctr"/>
            <a:endParaRPr lang="fr-FR" altLang="fr-FR" sz="2000" b="1" dirty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3800" y="1988840"/>
            <a:ext cx="817864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DE3831"/>
              </a:buClr>
            </a:pPr>
            <a:r>
              <a:rPr lang="fr-FR" altLang="fr-FR" sz="4000" b="0" dirty="0" smtClean="0">
                <a:solidFill>
                  <a:srgbClr val="37424A"/>
                </a:solidFill>
                <a:latin typeface="+mn-lt"/>
              </a:rPr>
              <a:t>Merci de votre attention</a:t>
            </a:r>
            <a:endParaRPr lang="fr-FR" altLang="fr-FR" sz="4000" b="0" dirty="0">
              <a:solidFill>
                <a:srgbClr val="37424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57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2743200" y="3048000"/>
            <a:ext cx="350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u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Char char="F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611560" y="1340768"/>
            <a:ext cx="8532440" cy="53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La santé des animaux d’élevage fait l’objet de surveillance</a:t>
            </a:r>
          </a:p>
          <a:p>
            <a:pPr marL="342900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Pour </a:t>
            </a: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(entre autres) </a:t>
            </a: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Alerter lorsqu’une épidémie démarre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Suivre l’évolution de l’épidémie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Fournir des informations pour la contrôler</a:t>
            </a:r>
          </a:p>
          <a:p>
            <a:pPr marL="342900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Une priorité : 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>
                <a:solidFill>
                  <a:srgbClr val="37424A"/>
                </a:solidFill>
                <a:latin typeface="+mn-lt"/>
              </a:rPr>
              <a:t>A</a:t>
            </a: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lerte rapide et suivi en temps réel (ou presque)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Exemples de maladies épidémiques :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sz="1600" b="0" dirty="0" smtClean="0">
                <a:solidFill>
                  <a:srgbClr val="37424A"/>
                </a:solidFill>
                <a:latin typeface="+mn-lt"/>
              </a:rPr>
              <a:t>La fièvre </a:t>
            </a:r>
            <a:r>
              <a:rPr lang="fr-FR" sz="1600" b="0" dirty="0">
                <a:solidFill>
                  <a:srgbClr val="37424A"/>
                </a:solidFill>
                <a:latin typeface="+mn-lt"/>
              </a:rPr>
              <a:t>catarrhale </a:t>
            </a:r>
            <a:r>
              <a:rPr lang="fr-FR" sz="1600" b="0" dirty="0" smtClean="0">
                <a:solidFill>
                  <a:srgbClr val="37424A"/>
                </a:solidFill>
                <a:latin typeface="+mn-lt"/>
              </a:rPr>
              <a:t>ovine, </a:t>
            </a:r>
            <a:r>
              <a:rPr lang="fr-FR" sz="1600" b="0" dirty="0">
                <a:solidFill>
                  <a:srgbClr val="37424A"/>
                </a:solidFill>
                <a:latin typeface="+mn-lt"/>
              </a:rPr>
              <a:t>également appelée </a:t>
            </a:r>
            <a:r>
              <a:rPr lang="fr-FR" sz="1600" b="0" dirty="0" smtClean="0">
                <a:solidFill>
                  <a:srgbClr val="37424A"/>
                </a:solidFill>
                <a:latin typeface="+mn-lt"/>
              </a:rPr>
              <a:t>« maladie </a:t>
            </a:r>
            <a:r>
              <a:rPr lang="fr-FR" sz="1600" b="0" dirty="0">
                <a:solidFill>
                  <a:srgbClr val="37424A"/>
                </a:solidFill>
                <a:latin typeface="+mn-lt"/>
              </a:rPr>
              <a:t>de la langue </a:t>
            </a:r>
            <a:r>
              <a:rPr lang="fr-FR" sz="1600" b="0" dirty="0" smtClean="0">
                <a:solidFill>
                  <a:srgbClr val="37424A"/>
                </a:solidFill>
                <a:latin typeface="+mn-lt"/>
              </a:rPr>
              <a:t>bleue »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sz="1600" b="0" dirty="0" smtClean="0">
                <a:solidFill>
                  <a:srgbClr val="37424A"/>
                </a:solidFill>
                <a:latin typeface="+mn-lt"/>
              </a:rPr>
              <a:t>L’encéphalopathie </a:t>
            </a:r>
            <a:r>
              <a:rPr lang="fr-FR" sz="1600" b="0" dirty="0">
                <a:solidFill>
                  <a:srgbClr val="37424A"/>
                </a:solidFill>
                <a:latin typeface="+mn-lt"/>
              </a:rPr>
              <a:t>spongiforme bovine (ESB), également appelée « maladie de la vache </a:t>
            </a:r>
            <a:r>
              <a:rPr lang="fr-FR" sz="1600" b="0" dirty="0" smtClean="0">
                <a:solidFill>
                  <a:srgbClr val="37424A"/>
                </a:solidFill>
                <a:latin typeface="+mn-lt"/>
              </a:rPr>
              <a:t>folle »</a:t>
            </a:r>
            <a:endParaRPr lang="fr-FR" sz="1600" b="0" dirty="0">
              <a:solidFill>
                <a:srgbClr val="37424A"/>
              </a:solidFill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endParaRPr lang="fr-FR" altLang="fr-FR" sz="2000" b="0" dirty="0">
              <a:solidFill>
                <a:srgbClr val="37424A"/>
              </a:solidFill>
              <a:latin typeface="+mn-lt"/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 bwMode="auto">
          <a:xfrm>
            <a:off x="468313" y="188640"/>
            <a:ext cx="7559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7424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9pPr>
          </a:lstStyle>
          <a:p>
            <a:r>
              <a:rPr lang="fr-FR" altLang="fr-FR" b="0" dirty="0" smtClean="0"/>
              <a:t>La </a:t>
            </a:r>
            <a:r>
              <a:rPr lang="fr-FR" altLang="fr-FR" b="0" dirty="0"/>
              <a:t>surveillance </a:t>
            </a:r>
            <a:r>
              <a:rPr lang="fr-FR" altLang="fr-FR" b="0" dirty="0" smtClean="0"/>
              <a:t>sanitaire</a:t>
            </a:r>
          </a:p>
        </p:txBody>
      </p:sp>
    </p:spTree>
    <p:extLst>
      <p:ext uri="{BB962C8B-B14F-4D97-AF65-F5344CB8AC3E}">
        <p14:creationId xmlns:p14="http://schemas.microsoft.com/office/powerpoint/2010/main" val="3474337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3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2743200" y="3048000"/>
            <a:ext cx="350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u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Char char="F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611560" y="1340768"/>
            <a:ext cx="8532440" cy="53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Les bovins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>
                <a:solidFill>
                  <a:srgbClr val="37424A"/>
                </a:solidFill>
                <a:latin typeface="+mn-lt"/>
              </a:rPr>
              <a:t>animaux d’élevage dont la </a:t>
            </a: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santé est la mieux surveillée (en termes de couverture</a:t>
            </a:r>
            <a:r>
              <a:rPr lang="fr-FR" altLang="fr-FR" sz="2400" b="0" dirty="0">
                <a:solidFill>
                  <a:srgbClr val="37424A"/>
                </a:solidFill>
                <a:latin typeface="+mn-lt"/>
              </a:rPr>
              <a:t> </a:t>
            </a: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et d’efficacité)</a:t>
            </a:r>
          </a:p>
          <a:p>
            <a:pPr marL="342900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La mortalité des bovins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meilleur indicateur pour la surveillance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 bwMode="auto">
          <a:xfrm>
            <a:off x="468313" y="188640"/>
            <a:ext cx="7559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7424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9pPr>
          </a:lstStyle>
          <a:p>
            <a:r>
              <a:rPr lang="fr-FR" altLang="fr-FR" b="0" dirty="0" smtClean="0"/>
              <a:t>Un exemple : la surveillance de la mortalité bovine</a:t>
            </a:r>
          </a:p>
        </p:txBody>
      </p:sp>
    </p:spTree>
    <p:extLst>
      <p:ext uri="{BB962C8B-B14F-4D97-AF65-F5344CB8AC3E}">
        <p14:creationId xmlns:p14="http://schemas.microsoft.com/office/powerpoint/2010/main" val="2614493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3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2743200" y="3048000"/>
            <a:ext cx="350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u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Char char="F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611560" y="1340768"/>
            <a:ext cx="8532440" cy="53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Deux façons de mourir pour un animal d’élevage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Abattu (cas le plus fréquent)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600" b="0" dirty="0" smtClean="0">
                <a:solidFill>
                  <a:srgbClr val="37424A"/>
                </a:solidFill>
                <a:latin typeface="+mn-lt"/>
              </a:rPr>
              <a:t>La viande de l’animal est destiné à la consommation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600" b="0" dirty="0" smtClean="0">
                <a:solidFill>
                  <a:srgbClr val="37424A"/>
                </a:solidFill>
                <a:latin typeface="+mn-lt"/>
              </a:rPr>
              <a:t>Il meurt abattu obligatoirement dans un abattoir</a:t>
            </a:r>
            <a:endParaRPr lang="fr-FR" altLang="fr-FR" sz="1600" b="0" dirty="0">
              <a:solidFill>
                <a:srgbClr val="37424A"/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Mort naturelle (maladie, accident) (cas minoritaire)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600" b="0" dirty="0">
                <a:solidFill>
                  <a:srgbClr val="37424A"/>
                </a:solidFill>
                <a:latin typeface="+mn-lt"/>
              </a:rPr>
              <a:t>La carcasse ne peut pas servir à la consommation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600" b="0" dirty="0">
                <a:solidFill>
                  <a:srgbClr val="37424A"/>
                </a:solidFill>
                <a:latin typeface="+mn-lt"/>
              </a:rPr>
              <a:t>Elle est obligatoirement traitée dans un centre </a:t>
            </a:r>
            <a:r>
              <a:rPr lang="fr-FR" altLang="fr-FR" sz="1600" b="0" dirty="0" smtClean="0">
                <a:solidFill>
                  <a:srgbClr val="37424A"/>
                </a:solidFill>
                <a:latin typeface="+mn-lt"/>
              </a:rPr>
              <a:t>d’équarrissement</a:t>
            </a:r>
            <a:endParaRPr lang="fr-FR" altLang="fr-FR" sz="1600" b="0" dirty="0">
              <a:solidFill>
                <a:srgbClr val="37424A"/>
              </a:solidFill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600" b="0" dirty="0" smtClean="0">
                <a:solidFill>
                  <a:srgbClr val="37424A"/>
                </a:solidFill>
                <a:latin typeface="+mn-lt"/>
              </a:rPr>
              <a:t>Les </a:t>
            </a:r>
            <a:r>
              <a:rPr lang="fr-FR" altLang="fr-FR" sz="1600" b="0" dirty="0">
                <a:solidFill>
                  <a:srgbClr val="37424A"/>
                </a:solidFill>
                <a:latin typeface="+mn-lt"/>
              </a:rPr>
              <a:t>animaux euthanasiés </a:t>
            </a:r>
            <a:r>
              <a:rPr lang="fr-FR" altLang="fr-FR" sz="1600" b="0" dirty="0" smtClean="0">
                <a:solidFill>
                  <a:srgbClr val="37424A"/>
                </a:solidFill>
                <a:latin typeface="+mn-lt"/>
              </a:rPr>
              <a:t>(parce que malades</a:t>
            </a:r>
            <a:r>
              <a:rPr lang="fr-FR" altLang="fr-FR" sz="1600" b="0" dirty="0">
                <a:solidFill>
                  <a:srgbClr val="37424A"/>
                </a:solidFill>
                <a:latin typeface="+mn-lt"/>
              </a:rPr>
              <a:t>, blessés, etc</a:t>
            </a:r>
            <a:r>
              <a:rPr lang="fr-FR" altLang="fr-FR" sz="1600" b="0" dirty="0" smtClean="0">
                <a:solidFill>
                  <a:srgbClr val="37424A"/>
                </a:solidFill>
                <a:latin typeface="+mn-lt"/>
              </a:rPr>
              <a:t>.)</a:t>
            </a:r>
          </a:p>
          <a:p>
            <a:pPr marL="1714500" lvl="3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600" b="0" dirty="0">
                <a:solidFill>
                  <a:srgbClr val="37424A"/>
                </a:solidFill>
                <a:latin typeface="+mn-lt"/>
              </a:rPr>
              <a:t>d</a:t>
            </a:r>
            <a:r>
              <a:rPr lang="fr-FR" altLang="fr-FR" sz="1600" b="0" dirty="0" smtClean="0">
                <a:solidFill>
                  <a:srgbClr val="37424A"/>
                </a:solidFill>
                <a:latin typeface="+mn-lt"/>
              </a:rPr>
              <a:t>oivent également être traités dans un centre </a:t>
            </a:r>
            <a:r>
              <a:rPr lang="fr-FR" altLang="fr-FR" sz="1600" b="0" dirty="0">
                <a:solidFill>
                  <a:srgbClr val="37424A"/>
                </a:solidFill>
                <a:latin typeface="+mn-lt"/>
              </a:rPr>
              <a:t>d’équarrissement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endParaRPr lang="fr-FR" altLang="fr-FR" sz="1600" b="0" dirty="0">
              <a:solidFill>
                <a:srgbClr val="37424A"/>
              </a:solidFill>
              <a:latin typeface="+mn-lt"/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 bwMode="auto">
          <a:xfrm>
            <a:off x="468313" y="188640"/>
            <a:ext cx="7559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7424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9pPr>
          </a:lstStyle>
          <a:p>
            <a:r>
              <a:rPr lang="fr-FR" altLang="fr-FR" b="0" dirty="0" smtClean="0"/>
              <a:t>Un exemple : la surveillance de la mortalité bovine</a:t>
            </a:r>
          </a:p>
        </p:txBody>
      </p:sp>
    </p:spTree>
    <p:extLst>
      <p:ext uri="{BB962C8B-B14F-4D97-AF65-F5344CB8AC3E}">
        <p14:creationId xmlns:p14="http://schemas.microsoft.com/office/powerpoint/2010/main" val="983156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3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2743200" y="3048000"/>
            <a:ext cx="350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u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Char char="F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611560" y="1340768"/>
            <a:ext cx="8532440" cy="53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L’identification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Chaque animal est identifié (numéros aux oreilles)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 bwMode="auto">
          <a:xfrm>
            <a:off x="468313" y="188640"/>
            <a:ext cx="7559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7424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9pPr>
          </a:lstStyle>
          <a:p>
            <a:r>
              <a:rPr lang="fr-FR" altLang="fr-FR" b="0" dirty="0" smtClean="0"/>
              <a:t>Informations disponibles sur les bovins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940152" y="3205490"/>
            <a:ext cx="18955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0" dirty="0">
                <a:solidFill>
                  <a:schemeClr val="tx1"/>
                </a:solidFill>
              </a:rPr>
              <a:t>Numéro de l’individu</a:t>
            </a:r>
          </a:p>
          <a:p>
            <a:r>
              <a:rPr lang="fr-FR" b="0" dirty="0" smtClean="0">
                <a:solidFill>
                  <a:schemeClr val="tx1"/>
                </a:solidFill>
              </a:rPr>
              <a:t>Numéro de l’élevage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54413"/>
            <a:ext cx="4606014" cy="366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94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3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2743200" y="3048000"/>
            <a:ext cx="350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u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Char char="F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611560" y="1340768"/>
            <a:ext cx="8532440" cy="53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Un registre national d’identification et des mouvements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>
                <a:solidFill>
                  <a:srgbClr val="37424A"/>
                </a:solidFill>
                <a:latin typeface="+mn-lt"/>
              </a:rPr>
              <a:t>Chaque </a:t>
            </a: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animal </a:t>
            </a:r>
            <a:r>
              <a:rPr lang="fr-FR" altLang="fr-FR" sz="2400" b="0" dirty="0">
                <a:solidFill>
                  <a:srgbClr val="37424A"/>
                </a:solidFill>
                <a:latin typeface="+mn-lt"/>
              </a:rPr>
              <a:t>a </a:t>
            </a: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un numéro d’identification (aux oreilles)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>
                <a:solidFill>
                  <a:srgbClr val="37424A"/>
                </a:solidFill>
                <a:latin typeface="+mn-lt"/>
              </a:rPr>
              <a:t>Chaque animal a </a:t>
            </a: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un passeport (avec les références de l’exploitation et de l’animal)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Chaque exploitant tient un registre (naissances, entrées, sortie)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L’État tient une base nationale (avec les informations sur les exploitations et les animaux)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 bwMode="auto">
          <a:xfrm>
            <a:off x="468313" y="188640"/>
            <a:ext cx="7559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7424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9pPr>
          </a:lstStyle>
          <a:p>
            <a:r>
              <a:rPr lang="fr-FR" altLang="fr-FR" b="0" dirty="0" smtClean="0"/>
              <a:t>Informations disponibles sur les bovins</a:t>
            </a:r>
          </a:p>
        </p:txBody>
      </p:sp>
    </p:spTree>
    <p:extLst>
      <p:ext uri="{BB962C8B-B14F-4D97-AF65-F5344CB8AC3E}">
        <p14:creationId xmlns:p14="http://schemas.microsoft.com/office/powerpoint/2010/main" val="2977178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3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2743200" y="3048000"/>
            <a:ext cx="350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u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Char char="F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611560" y="1340768"/>
            <a:ext cx="8532440" cy="53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>
                <a:solidFill>
                  <a:srgbClr val="37424A"/>
                </a:solidFill>
                <a:latin typeface="+mn-lt"/>
              </a:rPr>
              <a:t>La base de données nationale d’identification bovine (BDNI</a:t>
            </a: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) </a:t>
            </a: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(~RNIPP)</a:t>
            </a:r>
            <a:endParaRPr lang="fr-FR" altLang="fr-FR" sz="2400" b="0" dirty="0">
              <a:solidFill>
                <a:srgbClr val="37424A"/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Créée en 2000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>
                <a:solidFill>
                  <a:srgbClr val="37424A"/>
                </a:solidFill>
                <a:latin typeface="+mn-lt"/>
              </a:rPr>
              <a:t>Suite à la crise de la « vache folle »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Alimentée en 2 étapes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>
                <a:solidFill>
                  <a:srgbClr val="37424A"/>
                </a:solidFill>
                <a:latin typeface="+mn-lt"/>
              </a:rPr>
              <a:t>recueil au niveau du département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>
                <a:solidFill>
                  <a:srgbClr val="37424A"/>
                </a:solidFill>
                <a:latin typeface="+mn-lt"/>
              </a:rPr>
              <a:t>transmission au niveau national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Délai de transmission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>
                <a:solidFill>
                  <a:srgbClr val="37424A"/>
                </a:solidFill>
                <a:latin typeface="+mn-lt"/>
              </a:rPr>
              <a:t>Inférieur à 7 jours (seuil réglementaire)</a:t>
            </a:r>
          </a:p>
          <a:p>
            <a:pPr marL="1714500" lvl="3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b="0" dirty="0">
                <a:solidFill>
                  <a:srgbClr val="37424A"/>
                </a:solidFill>
                <a:latin typeface="+mn-lt"/>
              </a:rPr>
              <a:t>(pour plus de 80% des mouvements - naissances, décès, changements d’exploitation)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endParaRPr lang="fr-FR" altLang="fr-FR" sz="2400" b="0" dirty="0">
              <a:solidFill>
                <a:srgbClr val="37424A"/>
              </a:solidFill>
              <a:latin typeface="+mn-lt"/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 bwMode="auto">
          <a:xfrm>
            <a:off x="468313" y="188640"/>
            <a:ext cx="7559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7424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9pPr>
          </a:lstStyle>
          <a:p>
            <a:r>
              <a:rPr lang="fr-FR" altLang="fr-FR" b="0" dirty="0" smtClean="0"/>
              <a:t>Informations disponibles sur les bovins</a:t>
            </a:r>
          </a:p>
        </p:txBody>
      </p:sp>
    </p:spTree>
    <p:extLst>
      <p:ext uri="{BB962C8B-B14F-4D97-AF65-F5344CB8AC3E}">
        <p14:creationId xmlns:p14="http://schemas.microsoft.com/office/powerpoint/2010/main" val="2384576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3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2743200" y="3048000"/>
            <a:ext cx="350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u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Char char="F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611560" y="1340768"/>
            <a:ext cx="8532440" cy="53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>
                <a:solidFill>
                  <a:srgbClr val="37424A"/>
                </a:solidFill>
                <a:latin typeface="+mn-lt"/>
              </a:rPr>
              <a:t>Le registre national de l’équarrissage (EDI-SPAN)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Créé </a:t>
            </a:r>
            <a:r>
              <a:rPr lang="fr-FR" altLang="fr-FR" sz="2400" b="0" dirty="0">
                <a:solidFill>
                  <a:srgbClr val="37424A"/>
                </a:solidFill>
                <a:latin typeface="+mn-lt"/>
              </a:rPr>
              <a:t>s</a:t>
            </a: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uite à la canicule de 2003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Alimenté par les centres d’équarrissage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Ne concerne que les décès « naturels » (et par euthanasie)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Informations de deux types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Les demandes d’enlèvement de cadavres par les éleveurs</a:t>
            </a:r>
          </a:p>
          <a:p>
            <a:pPr marL="1714500" lvl="3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b="0" dirty="0">
                <a:solidFill>
                  <a:srgbClr val="37424A"/>
                </a:solidFill>
                <a:latin typeface="+mn-lt"/>
              </a:rPr>
              <a:t>a</a:t>
            </a:r>
            <a:r>
              <a:rPr lang="fr-FR" altLang="fr-FR" b="0" dirty="0" smtClean="0">
                <a:solidFill>
                  <a:srgbClr val="37424A"/>
                </a:solidFill>
                <a:latin typeface="+mn-lt"/>
              </a:rPr>
              <a:t>ppels téléphoniques et demandes en ligne (dans les 2 jours après le décès)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Les compléments d’information et mises à jour par les équarisseurs</a:t>
            </a:r>
          </a:p>
          <a:p>
            <a:pPr marL="1714500" lvl="3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b="0" dirty="0">
                <a:solidFill>
                  <a:srgbClr val="37424A"/>
                </a:solidFill>
                <a:latin typeface="+mn-lt"/>
              </a:rPr>
              <a:t>l</a:t>
            </a:r>
            <a:r>
              <a:rPr lang="fr-FR" altLang="fr-FR" b="0" dirty="0" smtClean="0">
                <a:solidFill>
                  <a:srgbClr val="37424A"/>
                </a:solidFill>
                <a:latin typeface="+mn-lt"/>
              </a:rPr>
              <a:t>ors de l’enlèvement du </a:t>
            </a:r>
            <a:r>
              <a:rPr lang="fr-FR" altLang="fr-FR" b="0" dirty="0">
                <a:solidFill>
                  <a:srgbClr val="37424A"/>
                </a:solidFill>
                <a:latin typeface="+mn-lt"/>
              </a:rPr>
              <a:t>cadavre (dans les 2 jours après la demande)</a:t>
            </a:r>
          </a:p>
          <a:p>
            <a:pPr marL="8001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2400" b="0" dirty="0" smtClean="0">
                <a:solidFill>
                  <a:srgbClr val="37424A"/>
                </a:solidFill>
                <a:latin typeface="+mn-lt"/>
              </a:rPr>
              <a:t>Transmises par voie électronique au ministère, délai :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J+1 pour les demandes d’enlèvement (J= jour de la demande)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J+8 pour les informations complétées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 bwMode="auto">
          <a:xfrm>
            <a:off x="468313" y="188640"/>
            <a:ext cx="7559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7424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9pPr>
          </a:lstStyle>
          <a:p>
            <a:r>
              <a:rPr lang="fr-FR" altLang="fr-FR" b="0" dirty="0" smtClean="0"/>
              <a:t>Informations disponibles sur les bovins</a:t>
            </a:r>
          </a:p>
        </p:txBody>
      </p:sp>
    </p:spTree>
    <p:extLst>
      <p:ext uri="{BB962C8B-B14F-4D97-AF65-F5344CB8AC3E}">
        <p14:creationId xmlns:p14="http://schemas.microsoft.com/office/powerpoint/2010/main" val="631327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3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2743200" y="3048000"/>
            <a:ext cx="350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u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Char char="F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  <a:p>
            <a:pPr>
              <a:buFont typeface="Monotype Sorts" charset="2"/>
              <a:buChar char=""/>
            </a:pPr>
            <a:endParaRPr lang="fr-FR" altLang="fr-FR" i="0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611560" y="1340768"/>
            <a:ext cx="8532440" cy="53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>
                <a:solidFill>
                  <a:srgbClr val="37424A"/>
                </a:solidFill>
                <a:latin typeface="+mn-lt"/>
              </a:rPr>
              <a:t>Un outil de surveillance de la mortalité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>
                <a:solidFill>
                  <a:srgbClr val="37424A"/>
                </a:solidFill>
                <a:latin typeface="+mn-lt"/>
              </a:rPr>
              <a:t>Pour repérer les excès de mortalité</a:t>
            </a:r>
          </a:p>
          <a:p>
            <a:pPr marL="342900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Un outil décentralisé</a:t>
            </a:r>
            <a:endParaRPr lang="fr-FR" altLang="fr-FR" sz="3200" b="0" dirty="0">
              <a:solidFill>
                <a:srgbClr val="37424A"/>
              </a:solidFill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L’outil est accessible </a:t>
            </a:r>
            <a:r>
              <a:rPr lang="fr-FR" altLang="fr-FR" sz="1800" b="0" dirty="0">
                <a:solidFill>
                  <a:srgbClr val="37424A"/>
                </a:solidFill>
                <a:latin typeface="+mn-lt"/>
              </a:rPr>
              <a:t>aux acteurs locaux</a:t>
            </a:r>
          </a:p>
          <a:p>
            <a:pPr marL="1714500" lvl="3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200" b="0" dirty="0">
                <a:solidFill>
                  <a:srgbClr val="37424A"/>
                </a:solidFill>
                <a:latin typeface="+mn-lt"/>
              </a:rPr>
              <a:t>Départements, éleveurs (pour qu’ils l’alimentent en informations, et accèdent en retour aux résultats)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Il fournit aussi un </a:t>
            </a:r>
            <a:r>
              <a:rPr lang="fr-FR" altLang="fr-FR" sz="1800" b="0" dirty="0">
                <a:solidFill>
                  <a:srgbClr val="37424A"/>
                </a:solidFill>
                <a:latin typeface="+mn-lt"/>
              </a:rPr>
              <a:t>tableau de bord </a:t>
            </a: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national</a:t>
            </a:r>
            <a:endParaRPr lang="fr-FR" altLang="fr-FR" sz="3200" b="0" dirty="0">
              <a:solidFill>
                <a:srgbClr val="37424A"/>
              </a:solidFill>
            </a:endParaRPr>
          </a:p>
          <a:p>
            <a:pPr marL="342900" lvl="1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3200" b="0" dirty="0" smtClean="0">
                <a:solidFill>
                  <a:srgbClr val="37424A"/>
                </a:solidFill>
                <a:latin typeface="+mn-lt"/>
              </a:rPr>
              <a:t>Produisant des </a:t>
            </a:r>
            <a:r>
              <a:rPr lang="fr-FR" altLang="fr-FR" sz="3200" b="0" dirty="0">
                <a:solidFill>
                  <a:srgbClr val="37424A"/>
                </a:solidFill>
                <a:latin typeface="+mn-lt"/>
              </a:rPr>
              <a:t>rapports hebdomadaires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De façon automatisée</a:t>
            </a:r>
            <a:endParaRPr lang="fr-FR" altLang="fr-FR" sz="1800" b="0" dirty="0">
              <a:solidFill>
                <a:srgbClr val="37424A"/>
              </a:solidFill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>
                <a:solidFill>
                  <a:srgbClr val="37424A"/>
                </a:solidFill>
                <a:latin typeface="+mn-lt"/>
              </a:rPr>
              <a:t>Un </a:t>
            </a:r>
            <a:r>
              <a:rPr lang="fr-FR" altLang="fr-FR" sz="1800" b="0" dirty="0" smtClean="0">
                <a:solidFill>
                  <a:srgbClr val="37424A"/>
                </a:solidFill>
                <a:latin typeface="+mn-lt"/>
              </a:rPr>
              <a:t>rapport par département</a:t>
            </a:r>
            <a:endParaRPr lang="fr-FR" altLang="fr-FR" sz="1800" b="0" dirty="0">
              <a:solidFill>
                <a:srgbClr val="37424A"/>
              </a:solidFill>
              <a:latin typeface="+mn-lt"/>
            </a:endParaRP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r>
              <a:rPr lang="fr-FR" altLang="fr-FR" sz="1800" b="0" dirty="0">
                <a:solidFill>
                  <a:srgbClr val="37424A"/>
                </a:solidFill>
                <a:latin typeface="+mn-lt"/>
              </a:rPr>
              <a:t>Un rapport national</a:t>
            </a: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endParaRPr lang="fr-FR" altLang="fr-FR" sz="1800" b="0" dirty="0">
              <a:solidFill>
                <a:srgbClr val="37424A"/>
              </a:solidFill>
            </a:endParaRPr>
          </a:p>
          <a:p>
            <a:pPr marL="1257300" lvl="2" indent="-342900">
              <a:spcBef>
                <a:spcPct val="20000"/>
              </a:spcBef>
              <a:buClr>
                <a:srgbClr val="DE3831"/>
              </a:buClr>
              <a:buFont typeface="Arial" charset="0"/>
              <a:buChar char="•"/>
            </a:pPr>
            <a:endParaRPr lang="fr-FR" altLang="fr-FR" sz="1800" b="0" dirty="0">
              <a:solidFill>
                <a:srgbClr val="37424A"/>
              </a:solidFill>
              <a:latin typeface="+mn-lt"/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 bwMode="auto">
          <a:xfrm>
            <a:off x="468313" y="188640"/>
            <a:ext cx="7559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7424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7424A"/>
                </a:solidFill>
                <a:latin typeface="Calibri" pitchFamily="34" charset="0"/>
              </a:defRPr>
            </a:lvl9pPr>
          </a:lstStyle>
          <a:p>
            <a:r>
              <a:rPr lang="fr-FR" altLang="fr-FR" b="0" dirty="0" smtClean="0"/>
              <a:t>L’observatoire de la mortalité bovine</a:t>
            </a:r>
          </a:p>
        </p:txBody>
      </p:sp>
    </p:spTree>
    <p:extLst>
      <p:ext uri="{BB962C8B-B14F-4D97-AF65-F5344CB8AC3E}">
        <p14:creationId xmlns:p14="http://schemas.microsoft.com/office/powerpoint/2010/main" val="389031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3" grpId="0" build="p" bldLvl="5"/>
    </p:bldLst>
  </p:timing>
</p:sld>
</file>

<file path=ppt/theme/theme1.xml><?xml version="1.0" encoding="utf-8"?>
<a:theme xmlns:a="http://schemas.openxmlformats.org/drawingml/2006/main" name="modele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ppt</Template>
  <TotalTime>17999</TotalTime>
  <Words>937</Words>
  <Application>Microsoft Office PowerPoint</Application>
  <PresentationFormat>Affichage à l'écran (4:3)</PresentationFormat>
  <Paragraphs>163</Paragraphs>
  <Slides>16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Monotype Sorts</vt:lpstr>
      <vt:lpstr>modele ppt</vt:lpstr>
      <vt:lpstr>La surveillance de la mortalité bovine en France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Pison</dc:creator>
  <cp:lastModifiedBy>WIGDOROWICZ Karine</cp:lastModifiedBy>
  <cp:revision>630</cp:revision>
  <cp:lastPrinted>2021-10-14T16:32:54Z</cp:lastPrinted>
  <dcterms:created xsi:type="dcterms:W3CDTF">2012-05-05T13:49:44Z</dcterms:created>
  <dcterms:modified xsi:type="dcterms:W3CDTF">2021-12-14T14:00:30Z</dcterms:modified>
</cp:coreProperties>
</file>